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ontserrat"/>
      <p:regular r:id="rId46"/>
      <p:bold r:id="rId47"/>
      <p:italic r:id="rId48"/>
      <p:boldItalic r:id="rId49"/>
    </p:embeddedFont>
    <p:embeddedFont>
      <p:font typeface="Arial Black"/>
      <p:regular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53" roundtripDataSignature="AMtx7mi/36jx3jvfUvJUICncxtCDufYg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3D8886-8E64-4EB9-8968-3F3261914730}">
  <a:tblStyle styleId="{FB3D8886-8E64-4EB9-8968-3F326191473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1D213AC-3E2C-4845-A6DA-86B50BAF5C4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9102ED47-8B83-4BE3-A424-2ED08523DE94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ontserra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Comfortaa-regular.fntdata"/><Relationship Id="rId50" Type="http://schemas.openxmlformats.org/officeDocument/2006/relationships/font" Target="fonts/ArialBlack-regular.fntdata"/><Relationship Id="rId53" Type="http://customschemas.google.com/relationships/presentationmetadata" Target="metadata"/><Relationship Id="rId52" Type="http://schemas.openxmlformats.org/officeDocument/2006/relationships/font" Target="fonts/Comfortaa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654cacc77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a654cacc77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654cacc77_4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ga654cacc77_4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654cacc77_4_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a654cacc77_4_1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654cacc77_0_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ga654cacc77_0_1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Claims reported and mean commision as per product name </a:t>
            </a:r>
            <a:endParaRPr/>
          </a:p>
        </p:txBody>
      </p:sp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654cacc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654cacc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Claims reported and mean commision as per Agency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654cacc77_4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654cacc77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product has highest claims reported?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a648e922e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a648e922e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highlight>
                  <a:srgbClr val="FFFFFF"/>
                </a:highlight>
              </a:rPr>
              <a:t>Which product has maximum net sales ?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648e922e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648e922e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agency has maximum number of net sales?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654cacc77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654cacc77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23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2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1" name="Google Shape;371;p25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26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654cacc77_5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7" name="Google Shape;387;ga654cacc77_5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28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648e922e9_0_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a648e922e9_0_0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REMOVE/REPLACE AFF PEACE OF MIND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654cacc7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a654cacc7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654cacc77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a654cacc77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654cacc77_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a654cacc77_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4:notes"/>
          <p:cNvSpPr/>
          <p:nvPr>
            <p:ph idx="2" type="sldImg"/>
          </p:nvPr>
        </p:nvSpPr>
        <p:spPr>
          <a:xfrm>
            <a:off x="1143225" y="685778"/>
            <a:ext cx="45723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0" name="Google Shape;10;p46"/>
          <p:cNvPicPr preferRelativeResize="0"/>
          <p:nvPr/>
        </p:nvPicPr>
        <p:blipFill rotWithShape="1">
          <a:blip r:embed="rId2">
            <a:alphaModFix/>
          </a:blip>
          <a:srcRect b="11970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Google Shape;13;p4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4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" name="Google Shape;15;p4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4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46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5"/>
          <p:cNvSpPr txBox="1"/>
          <p:nvPr>
            <p:ph type="title"/>
          </p:nvPr>
        </p:nvSpPr>
        <p:spPr>
          <a:xfrm>
            <a:off x="892173" y="403309"/>
            <a:ext cx="73596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000">
                <a:solidFill>
                  <a:srgbClr val="AE7B5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55"/>
          <p:cNvSpPr txBox="1"/>
          <p:nvPr>
            <p:ph idx="1" type="body"/>
          </p:nvPr>
        </p:nvSpPr>
        <p:spPr>
          <a:xfrm>
            <a:off x="908585" y="1967858"/>
            <a:ext cx="7253700" cy="28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 i="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indent="-2286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indent="-2286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indent="-2286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indent="-2286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55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obj">
  <p:cSld name="OBJEC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6"/>
          <p:cNvSpPr txBox="1"/>
          <p:nvPr>
            <p:ph type="ctrTitle"/>
          </p:nvPr>
        </p:nvSpPr>
        <p:spPr>
          <a:xfrm>
            <a:off x="2290250" y="1933853"/>
            <a:ext cx="4563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800">
                <a:solidFill>
                  <a:srgbClr val="AE7B5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56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56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showMasterSp="0">
  <p:cSld name="Blank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33A4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7"/>
          <p:cNvSpPr/>
          <p:nvPr/>
        </p:nvSpPr>
        <p:spPr>
          <a:xfrm>
            <a:off x="3582592" y="1550696"/>
            <a:ext cx="5561965" cy="3592829"/>
          </a:xfrm>
          <a:custGeom>
            <a:rect b="b" l="l" r="r" t="t"/>
            <a:pathLst>
              <a:path extrusionOk="0" h="3592829" w="5561965">
                <a:moveTo>
                  <a:pt x="5561388" y="3592792"/>
                </a:moveTo>
                <a:lnTo>
                  <a:pt x="0" y="3592792"/>
                </a:lnTo>
                <a:lnTo>
                  <a:pt x="5561388" y="0"/>
                </a:lnTo>
                <a:lnTo>
                  <a:pt x="5561388" y="359279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7"/>
          <p:cNvSpPr/>
          <p:nvPr/>
        </p:nvSpPr>
        <p:spPr>
          <a:xfrm>
            <a:off x="30" y="2824494"/>
            <a:ext cx="7370445" cy="2319020"/>
          </a:xfrm>
          <a:custGeom>
            <a:rect b="b" l="l" r="r" t="t"/>
            <a:pathLst>
              <a:path extrusionOk="0" h="2319020" w="7370445">
                <a:moveTo>
                  <a:pt x="7370379" y="2318995"/>
                </a:moveTo>
                <a:lnTo>
                  <a:pt x="0" y="2318995"/>
                </a:lnTo>
                <a:lnTo>
                  <a:pt x="0" y="0"/>
                </a:lnTo>
                <a:lnTo>
                  <a:pt x="7370379" y="2318995"/>
                </a:lnTo>
                <a:close/>
              </a:path>
            </a:pathLst>
          </a:custGeom>
          <a:solidFill>
            <a:srgbClr val="C3A15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57"/>
          <p:cNvSpPr/>
          <p:nvPr/>
        </p:nvSpPr>
        <p:spPr>
          <a:xfrm>
            <a:off x="203224" y="206249"/>
            <a:ext cx="8737600" cy="4731385"/>
          </a:xfrm>
          <a:custGeom>
            <a:rect b="b" l="l" r="r" t="t"/>
            <a:pathLst>
              <a:path extrusionOk="0" h="4731385" w="8737600">
                <a:moveTo>
                  <a:pt x="8737482" y="4730990"/>
                </a:moveTo>
                <a:lnTo>
                  <a:pt x="0" y="4730990"/>
                </a:lnTo>
                <a:lnTo>
                  <a:pt x="0" y="0"/>
                </a:lnTo>
                <a:lnTo>
                  <a:pt x="8737482" y="0"/>
                </a:lnTo>
                <a:lnTo>
                  <a:pt x="8737482" y="47309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7"/>
          <p:cNvSpPr/>
          <p:nvPr/>
        </p:nvSpPr>
        <p:spPr>
          <a:xfrm>
            <a:off x="562223" y="1364847"/>
            <a:ext cx="4133700" cy="2905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7"/>
          <p:cNvSpPr/>
          <p:nvPr/>
        </p:nvSpPr>
        <p:spPr>
          <a:xfrm>
            <a:off x="4696065" y="1317222"/>
            <a:ext cx="4133700" cy="3000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57"/>
          <p:cNvSpPr txBox="1"/>
          <p:nvPr>
            <p:ph idx="12" type="sldNum"/>
          </p:nvPr>
        </p:nvSpPr>
        <p:spPr>
          <a:xfrm>
            <a:off x="658368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5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" name="Google Shape;125;p5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5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5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58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30" name="Google Shape;130;p59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" name="Google Shape;132;p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3" name="Google Shape;133;p5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5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59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5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42" name="Google Shape;142;p60"/>
          <p:cNvPicPr preferRelativeResize="0"/>
          <p:nvPr/>
        </p:nvPicPr>
        <p:blipFill rotWithShape="1">
          <a:blip r:embed="rId2">
            <a:alphaModFix/>
          </a:blip>
          <a:srcRect b="23590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6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5" name="Google Shape;145;p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6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7" name="Google Shape;147;p6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8" name="Google Shape;148;p6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9" name="Google Shape;149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6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" name="Google Shape;151;p6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2" name="Google Shape;152;p6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6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6" name="Google Shape;156;p6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6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0" name="Google Shape;160;p6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6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6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6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6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7" name="Google Shape;167;p6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6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6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1" name="Google Shape;171;p6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3" name="Google Shape;173;p6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6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6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6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9" name="Google Shape;179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0" name="Google Shape;180;p6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1" name="Google Shape;181;p6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6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6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6" name="Google Shape;186;p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6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9" name="Google Shape;189;p6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0" name="Google Shape;190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6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6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6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6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" name="Google Shape;21;p4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2;p47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3;p47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" name="Google Shape;26;p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" name="Google Shape;28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4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4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" name="Google Shape;32;p4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" name="Google Shape;33;p4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4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4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4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4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" name="Google Shape;43;p4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4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4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4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5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5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5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5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5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" name="Google Shape;58;p5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" name="Google Shape;61;p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5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" name="Google Shape;65;p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6" name="Google Shape;66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5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" name="Google Shape;68;p5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5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" name="Google Shape;70;p5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5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" name="Google Shape;74;p5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5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5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5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5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5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" name="Google Shape;85;p5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" name="Google Shape;86;p5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5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5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5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4" name="Google Shape;94;p5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5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5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5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b="1" i="0" sz="2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654cacc77_2_34"/>
          <p:cNvSpPr txBox="1"/>
          <p:nvPr/>
        </p:nvSpPr>
        <p:spPr>
          <a:xfrm>
            <a:off x="1396550" y="2326875"/>
            <a:ext cx="54198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4100" u="none" cap="none" strike="noStrike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Google Shape;200;ga654cacc77_2_34"/>
          <p:cNvSpPr txBox="1"/>
          <p:nvPr/>
        </p:nvSpPr>
        <p:spPr>
          <a:xfrm>
            <a:off x="330525" y="89950"/>
            <a:ext cx="36726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ga654cacc77_2_34"/>
          <p:cNvSpPr txBox="1"/>
          <p:nvPr/>
        </p:nvSpPr>
        <p:spPr>
          <a:xfrm>
            <a:off x="6358150" y="3377625"/>
            <a:ext cx="25137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02" name="Google Shape;202;ga654cacc77_2_34"/>
          <p:cNvPicPr preferRelativeResize="0"/>
          <p:nvPr/>
        </p:nvPicPr>
        <p:blipFill rotWithShape="1">
          <a:blip r:embed="rId3">
            <a:alphaModFix/>
          </a:blip>
          <a:srcRect b="4390" l="-5020" r="5019" t="-4390"/>
          <a:stretch/>
        </p:blipFill>
        <p:spPr>
          <a:xfrm>
            <a:off x="-513100" y="-339225"/>
            <a:ext cx="9819088" cy="548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a654cacc77_2_34"/>
          <p:cNvSpPr txBox="1"/>
          <p:nvPr>
            <p:ph idx="4294967295" type="body"/>
          </p:nvPr>
        </p:nvSpPr>
        <p:spPr>
          <a:xfrm>
            <a:off x="2877800" y="4032100"/>
            <a:ext cx="97635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4000">
                <a:solidFill>
                  <a:srgbClr val="FFFFFF"/>
                </a:solidFill>
              </a:rPr>
              <a:t>Team : </a:t>
            </a:r>
            <a:r>
              <a:rPr i="1" lang="en-GB" sz="4000">
                <a:solidFill>
                  <a:srgbClr val="FFFFFF"/>
                </a:solidFill>
              </a:rPr>
              <a:t>Outstanding Outliers</a:t>
            </a:r>
            <a:endParaRPr i="1" sz="40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5"/>
          <p:cNvSpPr txBox="1"/>
          <p:nvPr>
            <p:ph type="title"/>
          </p:nvPr>
        </p:nvSpPr>
        <p:spPr>
          <a:xfrm>
            <a:off x="839601" y="362750"/>
            <a:ext cx="4882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Evaluation Metric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0" name="Google Shape;270;p15"/>
          <p:cNvSpPr txBox="1"/>
          <p:nvPr/>
        </p:nvSpPr>
        <p:spPr>
          <a:xfrm>
            <a:off x="839600" y="1298350"/>
            <a:ext cx="6870000" cy="14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The evaluation metric for this project is 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Precision_score</a:t>
            </a: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47370" rtl="0" algn="l">
              <a:lnSpc>
                <a:spcPct val="216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False Positive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- 	</a:t>
            </a:r>
            <a:r>
              <a:rPr lang="en-GB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Predicted as claimed but actually it is not claimed 	</a:t>
            </a:r>
            <a:r>
              <a:rPr i="0" lang="en-GB" u="none" cap="none" strike="noStrike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</a:t>
            </a:r>
            <a:endParaRPr i="0" sz="1500" u="none" cap="none" strike="noStrike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47370" rtl="0" algn="l">
              <a:lnSpc>
                <a:spcPct val="216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False Negative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- 	</a:t>
            </a:r>
            <a:r>
              <a:rPr lang="en-GB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Predicted as </a:t>
            </a:r>
            <a:r>
              <a:rPr lang="en-GB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not claimed </a:t>
            </a:r>
            <a:r>
              <a:rPr lang="en-GB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but </a:t>
            </a:r>
            <a:r>
              <a:rPr lang="en-GB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actually it is claimed </a:t>
            </a:r>
            <a:endParaRPr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False Positives is harmful for the business and we should look out for it to minimize </a:t>
            </a:r>
            <a:r>
              <a:rPr lang="en-GB" sz="1550" u="sng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financial loss </a:t>
            </a:r>
            <a:r>
              <a:rPr lang="en-GB" sz="1550"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for our Company.</a:t>
            </a:r>
            <a:endParaRPr sz="1550"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47370" rtl="0" algn="l">
              <a:lnSpc>
                <a:spcPct val="216299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</a:t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47370" rtl="0" algn="l">
              <a:lnSpc>
                <a:spcPct val="2162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300">
              <a:solidFill>
                <a:srgbClr val="233A44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16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71" name="Google Shape;271;p15"/>
          <p:cNvGraphicFramePr/>
          <p:nvPr/>
        </p:nvGraphicFramePr>
        <p:xfrm>
          <a:off x="896635" y="330058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{D1D213AC-3E2C-4845-A6DA-86B50BAF5C41}</a:tableStyleId>
              </a:tblPr>
              <a:tblGrid>
                <a:gridCol w="1608125"/>
                <a:gridCol w="1608125"/>
                <a:gridCol w="1626625"/>
                <a:gridCol w="1767175"/>
              </a:tblGrid>
              <a:tr h="392400">
                <a:tc gridSpan="2"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8509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Actual </a:t>
                      </a:r>
                      <a:endParaRPr b="1" sz="1700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  <a:tr h="39240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Claimed</a:t>
                      </a:r>
                      <a:endParaRPr b="1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Claimed</a:t>
                      </a:r>
                      <a:endParaRPr b="1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2400">
                <a:tc rowSpan="2">
                  <a:txBody>
                    <a:bodyPr/>
                    <a:lstStyle/>
                    <a:p>
                      <a:pPr indent="0" lvl="0" marL="8509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70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Predicted</a:t>
                      </a:r>
                      <a:endParaRPr b="1" sz="1700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7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Claimed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True Positive</a:t>
                      </a:r>
                      <a:endParaRPr sz="155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55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False Positive</a:t>
                      </a:r>
                      <a:endParaRPr b="1" sz="155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2400">
                <a:tc vMerge="1"/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Not  Claimed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False Negative</a:t>
                      </a:r>
                      <a:endParaRPr sz="155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-GB" sz="1550">
                          <a:solidFill>
                            <a:srgbClr val="000000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True Negative</a:t>
                      </a:r>
                      <a:endParaRPr sz="1550" u="none" cap="none" strike="noStrike">
                        <a:solidFill>
                          <a:srgbClr val="000000"/>
                        </a:solidFill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272" name="Google Shape;272;p15"/>
          <p:cNvCxnSpPr/>
          <p:nvPr/>
        </p:nvCxnSpPr>
        <p:spPr>
          <a:xfrm>
            <a:off x="841475" y="1039450"/>
            <a:ext cx="71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654cacc77_4_0"/>
          <p:cNvSpPr txBox="1"/>
          <p:nvPr/>
        </p:nvSpPr>
        <p:spPr>
          <a:xfrm>
            <a:off x="778300" y="4335775"/>
            <a:ext cx="7887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GB" sz="16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SMOTE and class_weights is used is used to balance the distribution of target variable.</a:t>
            </a:r>
            <a:endParaRPr i="0" sz="17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8" name="Google Shape;278;ga654cacc77_4_0"/>
          <p:cNvSpPr txBox="1"/>
          <p:nvPr>
            <p:ph idx="4294967295" type="title"/>
          </p:nvPr>
        </p:nvSpPr>
        <p:spPr>
          <a:xfrm>
            <a:off x="199875" y="2061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sp>
        <p:nvSpPr>
          <p:cNvPr id="279" name="Google Shape;279;ga654cacc77_4_0"/>
          <p:cNvSpPr txBox="1"/>
          <p:nvPr>
            <p:ph idx="4294967295" type="title"/>
          </p:nvPr>
        </p:nvSpPr>
        <p:spPr>
          <a:xfrm>
            <a:off x="302175" y="844425"/>
            <a:ext cx="80700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GB" sz="1600">
                <a:latin typeface="Georgia"/>
                <a:ea typeface="Georgia"/>
                <a:cs typeface="Georgia"/>
                <a:sym typeface="Georgia"/>
              </a:rPr>
              <a:t>Class Imbalance : The distribution of the target variable shows a clear imbalance in the two classes.</a:t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280" name="Google Shape;280;ga654cacc77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250" y="1438350"/>
            <a:ext cx="3540650" cy="26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a654cacc77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76" y="4264699"/>
            <a:ext cx="45583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654cacc77_4_15"/>
          <p:cNvSpPr txBox="1"/>
          <p:nvPr>
            <p:ph idx="4294967295" type="title"/>
          </p:nvPr>
        </p:nvSpPr>
        <p:spPr>
          <a:xfrm>
            <a:off x="243850" y="211200"/>
            <a:ext cx="46962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sp>
        <p:nvSpPr>
          <p:cNvPr id="287" name="Google Shape;287;ga654cacc77_4_15"/>
          <p:cNvSpPr txBox="1"/>
          <p:nvPr>
            <p:ph idx="4294967295" type="title"/>
          </p:nvPr>
        </p:nvSpPr>
        <p:spPr>
          <a:xfrm>
            <a:off x="329900" y="642888"/>
            <a:ext cx="80700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>
                <a:latin typeface="Georgia"/>
                <a:ea typeface="Georgia"/>
                <a:cs typeface="Georgia"/>
                <a:sym typeface="Georgia"/>
              </a:rPr>
              <a:t>Column : Age</a:t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288" name="Google Shape;288;ga654cacc77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713" y="834499"/>
            <a:ext cx="455839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a654cacc77_4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50" y="1266200"/>
            <a:ext cx="3280500" cy="36355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a654cacc77_4_15"/>
          <p:cNvSpPr txBox="1"/>
          <p:nvPr/>
        </p:nvSpPr>
        <p:spPr>
          <a:xfrm>
            <a:off x="4507425" y="703199"/>
            <a:ext cx="45051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-GB">
                <a:latin typeface="Georgia"/>
                <a:ea typeface="Georgia"/>
                <a:cs typeface="Georgia"/>
                <a:sym typeface="Georgia"/>
              </a:rPr>
              <a:t>inimum value = 0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Maximum value =  118 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We have assumed that any individual upto age 100 is valid anything above is replaced with median.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Values in Age Column are Categorized as :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291" name="Google Shape;291;ga654cacc77_4_15"/>
          <p:cNvGraphicFramePr/>
          <p:nvPr/>
        </p:nvGraphicFramePr>
        <p:xfrm>
          <a:off x="4940050" y="2227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{9102ED47-8B83-4BE3-A424-2ED08523DE94}</a:tableStyleId>
              </a:tblPr>
              <a:tblGrid>
                <a:gridCol w="811025"/>
                <a:gridCol w="1506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Category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0 - 17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Child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18 - 24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Youth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25 - 34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Professionals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35 - 44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Adult(35 - 44)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45 - 54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Adult(45 - 54)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  <a:tr h="3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&gt;54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Senior</a:t>
                      </a:r>
                      <a:endParaRPr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92" name="Google Shape;292;ga654cacc77_4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4713" y="1795824"/>
            <a:ext cx="45583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654cacc77_0_14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sp>
        <p:nvSpPr>
          <p:cNvPr id="298" name="Google Shape;298;ga654cacc77_0_14"/>
          <p:cNvSpPr txBox="1"/>
          <p:nvPr>
            <p:ph idx="4294967295" type="title"/>
          </p:nvPr>
        </p:nvSpPr>
        <p:spPr>
          <a:xfrm>
            <a:off x="658550" y="595150"/>
            <a:ext cx="3913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-GB" sz="1600">
                <a:latin typeface="Georgia"/>
                <a:ea typeface="Georgia"/>
                <a:cs typeface="Georgia"/>
                <a:sym typeface="Georgia"/>
              </a:rPr>
              <a:t>Net Sales</a:t>
            </a:r>
            <a:r>
              <a:rPr b="0" lang="en-GB" sz="1600">
                <a:latin typeface="Georgia"/>
                <a:ea typeface="Georgia"/>
                <a:cs typeface="Georgia"/>
                <a:sym typeface="Georgia"/>
              </a:rPr>
              <a:t> vs Commission reported</a:t>
            </a:r>
            <a:endParaRPr b="0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299" name="Google Shape;299;ga654cacc77_0_14"/>
          <p:cNvPicPr preferRelativeResize="0"/>
          <p:nvPr/>
        </p:nvPicPr>
        <p:blipFill rotWithShape="1">
          <a:blip r:embed="rId3">
            <a:alphaModFix/>
          </a:blip>
          <a:srcRect b="0" l="3128" r="0" t="0"/>
          <a:stretch/>
        </p:blipFill>
        <p:spPr>
          <a:xfrm>
            <a:off x="658550" y="1110000"/>
            <a:ext cx="7559901" cy="2923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0" name="Google Shape;300;ga654cacc77_0_14"/>
          <p:cNvSpPr txBox="1"/>
          <p:nvPr/>
        </p:nvSpPr>
        <p:spPr>
          <a:xfrm>
            <a:off x="778300" y="4335775"/>
            <a:ext cx="78873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These both column seems to related but the graph plot shows disparency as low net sales shows high 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commission.</a:t>
            </a:r>
            <a:endParaRPr i="0" sz="17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01" name="Google Shape;301;ga654cacc77_0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876" y="4264699"/>
            <a:ext cx="45583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8"/>
          <p:cNvSpPr txBox="1"/>
          <p:nvPr/>
        </p:nvSpPr>
        <p:spPr>
          <a:xfrm>
            <a:off x="336400" y="629900"/>
            <a:ext cx="71148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Distribution of Claim and Commission as per Product Name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953322" y="4454645"/>
            <a:ext cx="3082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33A44"/>
                </a:solidFill>
                <a:latin typeface="Trebuchet MS"/>
                <a:ea typeface="Trebuchet MS"/>
                <a:cs typeface="Trebuchet MS"/>
                <a:sym typeface="Trebuchet MS"/>
              </a:rPr>
              <a:t>Annual Gold and Annual Silver Plans have higher no. of Claims registered whereas commission drawn is very low.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p18"/>
          <p:cNvSpPr txBox="1"/>
          <p:nvPr/>
        </p:nvSpPr>
        <p:spPr>
          <a:xfrm>
            <a:off x="5351900" y="4454653"/>
            <a:ext cx="31986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233A44"/>
                </a:solidFill>
                <a:latin typeface="Trebuchet MS"/>
                <a:ea typeface="Trebuchet MS"/>
                <a:cs typeface="Trebuchet MS"/>
                <a:sym typeface="Trebuchet MS"/>
              </a:rPr>
              <a:t>Annual Travel Protect Platinum Plan has low no. of Claims registered whereas commission drawn is very high</a:t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p18"/>
          <p:cNvSpPr/>
          <p:nvPr/>
        </p:nvSpPr>
        <p:spPr>
          <a:xfrm>
            <a:off x="4824190" y="4451191"/>
            <a:ext cx="413400" cy="41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75" y="967125"/>
            <a:ext cx="7782499" cy="333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1" name="Google Shape;311;p18"/>
          <p:cNvSpPr txBox="1"/>
          <p:nvPr>
            <p:ph idx="4294967295" type="title"/>
          </p:nvPr>
        </p:nvSpPr>
        <p:spPr>
          <a:xfrm>
            <a:off x="185900" y="80325"/>
            <a:ext cx="51660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312" name="Google Shape;3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401" y="4442049"/>
            <a:ext cx="455839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976" y="4454649"/>
            <a:ext cx="45583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654cacc77_0_7"/>
          <p:cNvSpPr txBox="1"/>
          <p:nvPr>
            <p:ph idx="1" type="body"/>
          </p:nvPr>
        </p:nvSpPr>
        <p:spPr>
          <a:xfrm>
            <a:off x="281725" y="731277"/>
            <a:ext cx="7253700" cy="27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Distribution of Claim and Commission as per Agency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9" name="Google Shape;319;ga654cacc77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25" y="1230125"/>
            <a:ext cx="6329326" cy="324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0" name="Google Shape;320;ga654cacc77_0_7"/>
          <p:cNvSpPr txBox="1"/>
          <p:nvPr/>
        </p:nvSpPr>
        <p:spPr>
          <a:xfrm>
            <a:off x="6763800" y="1230125"/>
            <a:ext cx="2380200" cy="3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- </a:t>
            </a:r>
            <a:r>
              <a:rPr lang="en-GB" sz="12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Certain agencies have less registered claims but they draw commission on the Insurance Policies.(CBH, CSR, CWT, JWT) </a:t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- ADM, ART has no registered claim but commission is high</a:t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- Certain agencies have higher percent of registered claims but the mean commission is very low(C2B, TTW)</a:t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- Claim and Mean Commission is high for LWC.</a:t>
            </a:r>
            <a:endParaRPr sz="12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1" name="Google Shape;321;ga654cacc77_0_7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654cacc77_4_55"/>
          <p:cNvSpPr txBox="1"/>
          <p:nvPr>
            <p:ph idx="1" type="body"/>
          </p:nvPr>
        </p:nvSpPr>
        <p:spPr>
          <a:xfrm>
            <a:off x="310525" y="702187"/>
            <a:ext cx="72537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Relation between registered Claims and Product Name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7" name="Google Shape;327;ga654cacc77_4_55"/>
          <p:cNvSpPr txBox="1"/>
          <p:nvPr/>
        </p:nvSpPr>
        <p:spPr>
          <a:xfrm>
            <a:off x="6303575" y="1559225"/>
            <a:ext cx="24324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Bronze Plan, 2 way Comprehensive Plan, Annual Silver Plan has highest claims reported.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8" name="Google Shape;328;ga654cacc77_4_55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329" name="Google Shape;329;ga654cacc77_4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00" y="941575"/>
            <a:ext cx="6033826" cy="407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a654cacc77_4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1851" y="941574"/>
            <a:ext cx="455839" cy="4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648e922e9_0_18"/>
          <p:cNvSpPr txBox="1"/>
          <p:nvPr>
            <p:ph idx="1" type="body"/>
          </p:nvPr>
        </p:nvSpPr>
        <p:spPr>
          <a:xfrm>
            <a:off x="310525" y="702187"/>
            <a:ext cx="72537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Products vs </a:t>
            </a:r>
            <a:r>
              <a:rPr lang="en-GB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Net Sales.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6" name="Google Shape;336;ga648e922e9_0_18"/>
          <p:cNvSpPr txBox="1"/>
          <p:nvPr/>
        </p:nvSpPr>
        <p:spPr>
          <a:xfrm>
            <a:off x="6205750" y="1559225"/>
            <a:ext cx="28095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As Cancellation Plan and 2 way comprehensive plans are contributing more in Sales.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-311150" lvl="0" marL="4572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Char char="●"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Even Cancellation plan has less claims so Agencies should focus more on this plan.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ga648e922e9_0_18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338" name="Google Shape;338;ga648e922e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51" y="941574"/>
            <a:ext cx="455839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a648e922e9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1575"/>
            <a:ext cx="6135174" cy="4177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a648e922e9_0_8"/>
          <p:cNvSpPr txBox="1"/>
          <p:nvPr>
            <p:ph idx="1" type="body"/>
          </p:nvPr>
        </p:nvSpPr>
        <p:spPr>
          <a:xfrm>
            <a:off x="310525" y="702187"/>
            <a:ext cx="7253700" cy="36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Agencies with the maximum  number of Net Sales.</a:t>
            </a:r>
            <a:endParaRPr sz="16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5" name="Google Shape;345;ga648e922e9_0_8"/>
          <p:cNvSpPr txBox="1"/>
          <p:nvPr/>
        </p:nvSpPr>
        <p:spPr>
          <a:xfrm>
            <a:off x="6303575" y="1559225"/>
            <a:ext cx="24324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The Agencies with Top 5 Net Sales were LWC,TTW and C2B.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46" name="Google Shape;346;ga648e922e9_0_8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Exploratory Data Analysis</a:t>
            </a:r>
            <a:endParaRPr>
              <a:solidFill>
                <a:srgbClr val="CC412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347" name="Google Shape;347;ga648e922e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1851" y="941574"/>
            <a:ext cx="455839" cy="4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a648e922e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1553"/>
            <a:ext cx="6151176" cy="3262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a654cacc77_4_65"/>
          <p:cNvSpPr txBox="1"/>
          <p:nvPr/>
        </p:nvSpPr>
        <p:spPr>
          <a:xfrm>
            <a:off x="5800425" y="1020325"/>
            <a:ext cx="3214800" cy="3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There is no high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between any features and hence we can continue with all of the above features to train our model.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marR="5080" rtl="0" algn="just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ID column has very low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correlation with other features, so it has been dropped.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5080" rtl="0" algn="l">
              <a:lnSpc>
                <a:spcPct val="113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33A44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4" name="Google Shape;354;ga654cacc77_4_65"/>
          <p:cNvSpPr txBox="1"/>
          <p:nvPr>
            <p:ph idx="4294967295" type="title"/>
          </p:nvPr>
        </p:nvSpPr>
        <p:spPr>
          <a:xfrm>
            <a:off x="185900" y="80325"/>
            <a:ext cx="4696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900">
                <a:solidFill>
                  <a:srgbClr val="CC4125"/>
                </a:solidFill>
              </a:rPr>
              <a:t>Feature Selection</a:t>
            </a:r>
            <a:endParaRPr sz="2900"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700"/>
          </a:p>
        </p:txBody>
      </p:sp>
      <p:pic>
        <p:nvPicPr>
          <p:cNvPr id="355" name="Google Shape;355;ga654cacc77_4_65"/>
          <p:cNvPicPr preferRelativeResize="0"/>
          <p:nvPr/>
        </p:nvPicPr>
        <p:blipFill rotWithShape="1">
          <a:blip r:embed="rId3">
            <a:alphaModFix/>
          </a:blip>
          <a:srcRect b="-2550" l="-4900" r="4900" t="2550"/>
          <a:stretch/>
        </p:blipFill>
        <p:spPr>
          <a:xfrm>
            <a:off x="0" y="761000"/>
            <a:ext cx="5756875" cy="411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>
                <a:solidFill>
                  <a:srgbClr val="CC4125"/>
                </a:solidFill>
              </a:rPr>
              <a:t>Meet the Team</a:t>
            </a:r>
            <a:endParaRPr>
              <a:solidFill>
                <a:srgbClr val="CC412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2800"/>
              <a:buNone/>
            </a:pPr>
            <a:r>
              <a:t/>
            </a:r>
            <a:endParaRPr i="1" sz="1600"/>
          </a:p>
        </p:txBody>
      </p:sp>
      <p:pic>
        <p:nvPicPr>
          <p:cNvPr id="210" name="Google Shape;2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25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1" name="Google Shape;211;p7"/>
          <p:cNvPicPr preferRelativeResize="0"/>
          <p:nvPr/>
        </p:nvPicPr>
        <p:blipFill rotWithShape="1">
          <a:blip r:embed="rId4">
            <a:alphaModFix/>
          </a:blip>
          <a:srcRect b="8" l="0" r="0" t="9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 b="40786" l="18652" r="22134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3" name="Google Shape;213;p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</a:rPr>
              <a:t>Sarika Nangare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4" name="Google Shape;214;p7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</a:rPr>
              <a:t>Nikhil Dalvi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5" name="Google Shape;215;p7"/>
          <p:cNvSpPr txBox="1"/>
          <p:nvPr>
            <p:ph idx="4294967295" type="title"/>
          </p:nvPr>
        </p:nvSpPr>
        <p:spPr>
          <a:xfrm>
            <a:off x="4667624" y="3047800"/>
            <a:ext cx="2325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</a:rPr>
              <a:t>Chandana Nighut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6">
            <a:alphaModFix/>
          </a:blip>
          <a:srcRect b="16251" l="20536" r="20536" t="25974"/>
          <a:stretch/>
        </p:blipFill>
        <p:spPr>
          <a:xfrm>
            <a:off x="7074600" y="1395300"/>
            <a:ext cx="1645200" cy="1611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7" name="Google Shape;217;p7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800">
                <a:solidFill>
                  <a:schemeClr val="dk1"/>
                </a:solidFill>
              </a:rPr>
              <a:t>Aniket Naik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>
            <p:ph type="title"/>
          </p:nvPr>
        </p:nvSpPr>
        <p:spPr>
          <a:xfrm>
            <a:off x="375026" y="301950"/>
            <a:ext cx="664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Models and Approaches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23"/>
          <p:cNvSpPr txBox="1"/>
          <p:nvPr/>
        </p:nvSpPr>
        <p:spPr>
          <a:xfrm>
            <a:off x="447250" y="1294075"/>
            <a:ext cx="7661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Four 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vanilla models were assessed without performing any hyperparameter tuning and without treatment  of class imbalance of the target. The models were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i="0" sz="165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699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Georgia"/>
              <a:buChar char="-"/>
            </a:pP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69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Georgia"/>
              <a:buChar char="-"/>
            </a:pP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Random Forest Classifier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69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Georgia"/>
              <a:buChar char="-"/>
            </a:pP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XGBoost Classifier</a:t>
            </a:r>
            <a:endParaRPr i="0" sz="1500" u="none" cap="none" strike="noStrike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292100" lvl="0" marL="4699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Georgia"/>
              <a:buChar char="-"/>
            </a:pP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AdaBoost </a:t>
            </a:r>
            <a:endParaRPr sz="1500">
              <a:solidFill>
                <a:srgbClr val="233A4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i="0" sz="165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None of the 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four vanilla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models were able to give an 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score above 7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5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% o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n actual test data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i="0" sz="145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102235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This called for performing hyperparameter tuning using Grid Search and also treatment of class imbalance  using SMOTE and Class w</a:t>
            </a:r>
            <a:r>
              <a:rPr lang="en-GB" sz="15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eights</a:t>
            </a:r>
            <a:r>
              <a:rPr i="0" lang="en-GB" sz="15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for further improvement of the Precision score and ROC_AUC score.</a:t>
            </a:r>
            <a:endParaRPr i="0" sz="15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4"/>
          <p:cNvSpPr txBox="1"/>
          <p:nvPr/>
        </p:nvSpPr>
        <p:spPr>
          <a:xfrm>
            <a:off x="249225" y="788825"/>
            <a:ext cx="71766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500" u="sng" cap="none" strike="noStrike">
                <a:latin typeface="Georgia"/>
                <a:ea typeface="Georgia"/>
                <a:cs typeface="Georgia"/>
                <a:sym typeface="Georgia"/>
              </a:rPr>
              <a:t>Models Assessed : 	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The vanilla models used yielded the following results below.</a:t>
            </a:r>
            <a:endParaRPr i="0" sz="15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67" name="Google Shape;367;p24"/>
          <p:cNvGraphicFramePr/>
          <p:nvPr/>
        </p:nvGraphicFramePr>
        <p:xfrm>
          <a:off x="1225209" y="12464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{D1D213AC-3E2C-4845-A6DA-86B50BAF5C41}</a:tableStyleId>
              </a:tblPr>
              <a:tblGrid>
                <a:gridCol w="1913575"/>
                <a:gridCol w="1626900"/>
                <a:gridCol w="1684175"/>
                <a:gridCol w="1468950"/>
              </a:tblGrid>
              <a:tr h="567950">
                <a:tc>
                  <a:txBody>
                    <a:bodyPr/>
                    <a:lstStyle/>
                    <a:p>
                      <a:pPr indent="0" lvl="0" marL="85090" marR="685800" rtl="0" algn="ctr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Modelling</a:t>
                      </a: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</a:t>
                      </a: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ethod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275" marB="0" marR="0" marL="0">
                    <a:lnL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AUC_ROC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</a:tr>
              <a:tr h="753250">
                <a:tc>
                  <a:txBody>
                    <a:bodyPr/>
                    <a:lstStyle/>
                    <a:p>
                      <a:pPr indent="0" lvl="0" marL="85090" marR="548005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 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9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0.92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0.68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0.94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 0.61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93.65%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92325">
                <a:tc>
                  <a:txBody>
                    <a:bodyPr/>
                    <a:lstStyle/>
                    <a:p>
                      <a:pPr indent="0" lvl="0" marL="85090" marR="548005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Classifier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9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95.82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7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26650">
                <a:tc>
                  <a:txBody>
                    <a:bodyPr/>
                    <a:lstStyle/>
                    <a:p>
                      <a:pPr indent="0" lvl="0" marL="85090" marR="222884" rtl="0" algn="l">
                        <a:lnSpc>
                          <a:spcPct val="117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XGBClassifier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89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72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96.05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8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AdaBoost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Classifier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0.60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17500" lvl="0" marL="457200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457200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336550" lvl="0" marL="542925" marR="0" rtl="0" algn="l">
                        <a:lnSpc>
                          <a:spcPct val="11885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86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68" name="Google Shape;368;p24"/>
          <p:cNvSpPr txBox="1"/>
          <p:nvPr>
            <p:ph type="title"/>
          </p:nvPr>
        </p:nvSpPr>
        <p:spPr>
          <a:xfrm>
            <a:off x="249226" y="222250"/>
            <a:ext cx="6648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Model Score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title"/>
          </p:nvPr>
        </p:nvSpPr>
        <p:spPr>
          <a:xfrm>
            <a:off x="550925" y="0"/>
            <a:ext cx="80694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17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Model Tuning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72390" marR="5080" rtl="0" algn="l">
              <a:lnSpc>
                <a:spcPct val="115399"/>
              </a:lnSpc>
              <a:spcBef>
                <a:spcPts val="370"/>
              </a:spcBef>
              <a:spcAft>
                <a:spcPts val="0"/>
              </a:spcAft>
              <a:buSzPts val="2800"/>
              <a:buNone/>
            </a:pPr>
            <a:r>
              <a:rPr lang="en-GB" sz="14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After performing hyperparameter tuning using Grid Search and treating imbalanced classes also RF with Class Weights and </a:t>
            </a:r>
            <a:r>
              <a:rPr b="1" lang="en-GB" sz="14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SMOTE</a:t>
            </a:r>
            <a:r>
              <a:rPr lang="en-GB" sz="14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along with Ensemble model of </a:t>
            </a:r>
            <a:r>
              <a:rPr b="1" lang="en-GB" sz="14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GradientBoostingClassifier</a:t>
            </a:r>
            <a:r>
              <a:rPr lang="en-GB" sz="14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and Adaboost yielded the following results: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374" name="Google Shape;374;p25"/>
          <p:cNvGraphicFramePr/>
          <p:nvPr/>
        </p:nvGraphicFramePr>
        <p:xfrm>
          <a:off x="713885" y="15698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{D1D213AC-3E2C-4845-A6DA-86B50BAF5C41}</a:tableStyleId>
              </a:tblPr>
              <a:tblGrid>
                <a:gridCol w="2563700"/>
                <a:gridCol w="1873600"/>
                <a:gridCol w="1414725"/>
                <a:gridCol w="1386975"/>
              </a:tblGrid>
              <a:tr h="3080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Modelling Method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ROC_AUC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EA8DB"/>
                    </a:solidFill>
                  </a:tcPr>
                </a:tc>
              </a:tr>
              <a:tr h="4506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Logistic Regression with GridsearchCV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0.86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76.7%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11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61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575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- 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5.98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3739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Classifier with SMOTE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446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 Forest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Classifier with 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 weights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83.51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84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50175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Ensembling(GB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on A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daboost Classifier)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95</a:t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65659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- 0.9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ctr">
                        <a:lnSpc>
                          <a:spcPct val="1170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96.69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%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  <a:tr h="23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5280" lvl="0" marL="335280" marR="656590" rtl="0" algn="r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87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-336550" lvl="0" marL="542925" marR="0" rtl="0" algn="l">
                        <a:lnSpc>
                          <a:spcPct val="11357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Arial"/>
                        <a:buChar char="●"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- 0.</a:t>
                      </a:r>
                      <a:r>
                        <a:rPr lang="en-GB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75</a:t>
                      </a:r>
                      <a:endParaRPr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297626" y="309250"/>
            <a:ext cx="46800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Evaluation &amp; Results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0" name="Google Shape;380;p26"/>
          <p:cNvSpPr txBox="1"/>
          <p:nvPr/>
        </p:nvSpPr>
        <p:spPr>
          <a:xfrm>
            <a:off x="892175" y="1124600"/>
            <a:ext cx="71361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3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Below are the </a:t>
            </a:r>
            <a:r>
              <a:rPr lang="en-GB" sz="1300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precision score</a:t>
            </a:r>
            <a:r>
              <a:rPr i="0" lang="en-GB" sz="1300" u="none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 plots for the after hyperparameter tuning.</a:t>
            </a:r>
            <a:endParaRPr i="0" sz="13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" name="Google Shape;381;p26"/>
          <p:cNvSpPr txBox="1"/>
          <p:nvPr/>
        </p:nvSpPr>
        <p:spPr>
          <a:xfrm>
            <a:off x="703225" y="1586575"/>
            <a:ext cx="3868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Logistic Regression with GRidSearchCV</a:t>
            </a:r>
            <a:endParaRPr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2" name="Google Shape;382;p26"/>
          <p:cNvSpPr txBox="1"/>
          <p:nvPr/>
        </p:nvSpPr>
        <p:spPr>
          <a:xfrm>
            <a:off x="4912475" y="1571575"/>
            <a:ext cx="3367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Random</a:t>
            </a:r>
            <a:r>
              <a:rPr b="1" lang="en-GB">
                <a:latin typeface="Georgia"/>
                <a:ea typeface="Georgia"/>
                <a:cs typeface="Georgia"/>
                <a:sym typeface="Georgia"/>
              </a:rPr>
              <a:t> Forest with Class weight</a:t>
            </a:r>
            <a:endParaRPr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3" name="Google Shape;3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77775"/>
            <a:ext cx="4267190" cy="275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265" y="1904625"/>
            <a:ext cx="3584718" cy="28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654cacc77_5_0"/>
          <p:cNvSpPr txBox="1"/>
          <p:nvPr/>
        </p:nvSpPr>
        <p:spPr>
          <a:xfrm>
            <a:off x="892176" y="1139900"/>
            <a:ext cx="71361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a654cacc77_5_0"/>
          <p:cNvSpPr txBox="1"/>
          <p:nvPr/>
        </p:nvSpPr>
        <p:spPr>
          <a:xfrm>
            <a:off x="773550" y="411200"/>
            <a:ext cx="34860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/>
              <a:t>Random Forest with SMOTE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a654cacc77_5_0"/>
          <p:cNvSpPr txBox="1"/>
          <p:nvPr/>
        </p:nvSpPr>
        <p:spPr>
          <a:xfrm>
            <a:off x="4559075" y="411200"/>
            <a:ext cx="3731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/>
              <a:t>Ensemble model with GBM and Adaboost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ga654cacc77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5800"/>
            <a:ext cx="40671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a654cacc77_5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4863" y="1515800"/>
            <a:ext cx="3819525" cy="26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/>
          <p:nvPr>
            <p:ph type="title"/>
          </p:nvPr>
        </p:nvSpPr>
        <p:spPr>
          <a:xfrm>
            <a:off x="787201" y="442125"/>
            <a:ext cx="3784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Final Results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28"/>
          <p:cNvSpPr txBox="1"/>
          <p:nvPr/>
        </p:nvSpPr>
        <p:spPr>
          <a:xfrm>
            <a:off x="902575" y="1048841"/>
            <a:ext cx="7209300" cy="15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53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From the above observations and plottings it can be inferred that the best performing model was 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AdaBoost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with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GBC (Ense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mble)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giving an 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precision</a:t>
            </a: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score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of 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88</a:t>
            </a: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%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. While </a:t>
            </a: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AdaBoost</a:t>
            </a:r>
            <a:r>
              <a:rPr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 is used , it is always prudent to start from simpler  algorithms and then go to complex ones.</a:t>
            </a:r>
            <a:endParaRPr i="0" sz="1500" u="none" cap="none" strike="noStrike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t/>
            </a:r>
            <a:endParaRPr i="0" sz="1650" u="none" cap="none" strike="noStrike">
              <a:latin typeface="Georgia"/>
              <a:ea typeface="Georgia"/>
              <a:cs typeface="Georgia"/>
              <a:sym typeface="Georgi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500" u="none" cap="none" strike="noStrike">
                <a:latin typeface="Georgia"/>
                <a:ea typeface="Georgia"/>
                <a:cs typeface="Georgia"/>
                <a:sym typeface="Georgia"/>
              </a:rPr>
              <a:t>Confusion Matrix :</a:t>
            </a:r>
            <a:endParaRPr i="0" sz="1500" u="none" cap="none" strike="noStrike"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400" name="Google Shape;400;p28"/>
          <p:cNvGraphicFramePr/>
          <p:nvPr/>
        </p:nvGraphicFramePr>
        <p:xfrm>
          <a:off x="787210" y="29249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{D1D213AC-3E2C-4845-A6DA-86B50BAF5C41}</a:tableStyleId>
              </a:tblPr>
              <a:tblGrid>
                <a:gridCol w="1770050"/>
                <a:gridCol w="2203350"/>
                <a:gridCol w="2636625"/>
              </a:tblGrid>
              <a:tr h="3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t/>
                      </a:r>
                      <a:endParaRPr b="1" sz="1300" u="none" cap="none" strike="noStrik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Predicted Positive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Predicted Negative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Actual Positive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55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2175</a:t>
                      </a:r>
                      <a:endParaRPr b="1" sz="15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55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707</a:t>
                      </a:r>
                      <a:endParaRPr b="1" sz="15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GB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Actual Negative</a:t>
                      </a:r>
                      <a:endParaRPr b="1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1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5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b="1" lang="en-GB" sz="155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57</a:t>
                      </a:r>
                      <a:endParaRPr b="1" sz="15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09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b="1" lang="en-GB" sz="155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b="1" lang="en-GB" sz="155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4024</a:t>
                      </a:r>
                      <a:endParaRPr b="1" sz="155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8000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648e922e9_0_0"/>
          <p:cNvSpPr txBox="1"/>
          <p:nvPr>
            <p:ph type="title"/>
          </p:nvPr>
        </p:nvSpPr>
        <p:spPr>
          <a:xfrm>
            <a:off x="787200" y="442125"/>
            <a:ext cx="743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2800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Insights and Recommendations</a:t>
            </a:r>
            <a:endParaRPr b="1" sz="2800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6" name="Google Shape;406;ga648e922e9_0_0"/>
          <p:cNvSpPr txBox="1"/>
          <p:nvPr/>
        </p:nvSpPr>
        <p:spPr>
          <a:xfrm>
            <a:off x="902575" y="1048861"/>
            <a:ext cx="7209300" cy="3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5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Insight: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From the Age Claim visualizations it is evident that </a:t>
            </a:r>
            <a:r>
              <a:rPr lang="en-GB" sz="1500" u="sng">
                <a:latin typeface="Georgia"/>
                <a:ea typeface="Georgia"/>
                <a:cs typeface="Georgia"/>
                <a:sym typeface="Georgia"/>
              </a:rPr>
              <a:t>30-45 age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group travel most and have maximum claim registered.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5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Recommendation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:Insight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So for this age group we can </a:t>
            </a:r>
            <a:r>
              <a:rPr lang="en-GB" sz="1500" u="sng">
                <a:latin typeface="Georgia"/>
                <a:ea typeface="Georgia"/>
                <a:cs typeface="Georgia"/>
                <a:sym typeface="Georgia"/>
              </a:rPr>
              <a:t>increase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the premium and </a:t>
            </a:r>
            <a:r>
              <a:rPr lang="en-GB" sz="1500" u="sng">
                <a:latin typeface="Georgia"/>
                <a:ea typeface="Georgia"/>
                <a:cs typeface="Georgia"/>
                <a:sym typeface="Georgia"/>
              </a:rPr>
              <a:t>commission charges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on the claimed insurance.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Offer more lucrative discounts and schemes to other age groups for boosting the Net Sales.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Insight :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Cancellation Plan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is the </a:t>
            </a:r>
            <a:r>
              <a:rPr lang="en-GB" sz="1500" u="sng">
                <a:latin typeface="Georgia"/>
                <a:ea typeface="Georgia"/>
                <a:cs typeface="Georgia"/>
                <a:sym typeface="Georgia"/>
              </a:rPr>
              <a:t>most selling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one and 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the claims registered are less.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spcBef>
                <a:spcPts val="5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b="1" lang="en-GB" sz="1500">
                <a:latin typeface="Georgia"/>
                <a:ea typeface="Georgia"/>
                <a:cs typeface="Georgia"/>
                <a:sym typeface="Georgia"/>
              </a:rPr>
              <a:t>Recommendation: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Agencies with low Net Sales should sell the products which are highly sold and has low claim rates.(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Cancellation</a:t>
            </a: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 Plan).This will maximize profit.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 .</a:t>
            </a:r>
            <a:endParaRPr/>
          </a:p>
        </p:txBody>
      </p:sp>
      <p:sp>
        <p:nvSpPr>
          <p:cNvPr id="412" name="Google Shape;412;p44"/>
          <p:cNvSpPr txBox="1"/>
          <p:nvPr/>
        </p:nvSpPr>
        <p:spPr>
          <a:xfrm>
            <a:off x="3828325" y="2414525"/>
            <a:ext cx="4890900" cy="8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Outstanding Outliers: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Sarika Nangare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Chandana Nighut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Nikhil Dalvi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1500">
                <a:latin typeface="Raleway"/>
                <a:ea typeface="Raleway"/>
                <a:cs typeface="Raleway"/>
                <a:sym typeface="Raleway"/>
              </a:rPr>
              <a:t>Aniket Naik</a:t>
            </a:r>
            <a:endParaRPr b="1"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"/>
          <p:cNvSpPr txBox="1"/>
          <p:nvPr>
            <p:ph type="title"/>
          </p:nvPr>
        </p:nvSpPr>
        <p:spPr>
          <a:xfrm>
            <a:off x="411050" y="1308500"/>
            <a:ext cx="84576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600"/>
              <a:buNone/>
            </a:pPr>
            <a:r>
              <a:rPr lang="en-GB" sz="2800">
                <a:solidFill>
                  <a:srgbClr val="CC4125"/>
                </a:solidFill>
              </a:rPr>
              <a:t>What is Travel Insurance? And Why do you Need it?</a:t>
            </a:r>
            <a:endParaRPr sz="2800">
              <a:solidFill>
                <a:srgbClr val="CC4125"/>
              </a:solidFill>
            </a:endParaRPr>
          </a:p>
        </p:txBody>
      </p:sp>
      <p:sp>
        <p:nvSpPr>
          <p:cNvPr id="223" name="Google Shape;223;p4"/>
          <p:cNvSpPr txBox="1"/>
          <p:nvPr>
            <p:ph idx="1" type="body"/>
          </p:nvPr>
        </p:nvSpPr>
        <p:spPr>
          <a:xfrm>
            <a:off x="729450" y="25717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 Travel insurance provides you with protection against any financial losses due to sudden and unfavourable events related to your journey.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•We don’t want to think the worst, but it’s better to be prepared than sorry!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 Without travel insurance, all your plans could go up in smoke and cost you more than what you’ve already invested into the trip.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CC4125"/>
                </a:solidFill>
              </a:rPr>
              <a:t>Insurance Benefits</a:t>
            </a:r>
            <a:endParaRPr b="0">
              <a:solidFill>
                <a:srgbClr val="CC4125"/>
              </a:solidFill>
            </a:endParaRPr>
          </a:p>
        </p:txBody>
      </p:sp>
      <p:sp>
        <p:nvSpPr>
          <p:cNvPr id="229" name="Google Shape;229;p5"/>
          <p:cNvSpPr txBox="1"/>
          <p:nvPr>
            <p:ph idx="1" type="body"/>
          </p:nvPr>
        </p:nvSpPr>
        <p:spPr>
          <a:xfrm>
            <a:off x="730725" y="1943100"/>
            <a:ext cx="38934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Here are some more benefits of having travel insurance: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 Trip Cancellation Protection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 Emergency Medical Coverage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• Trip Delay Protection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100"/>
          </a:p>
        </p:txBody>
      </p:sp>
      <p:pic>
        <p:nvPicPr>
          <p:cNvPr id="230" name="Google Shape;230;p5"/>
          <p:cNvPicPr preferRelativeResize="0"/>
          <p:nvPr/>
        </p:nvPicPr>
        <p:blipFill rotWithShape="1">
          <a:blip r:embed="rId3">
            <a:alphaModFix/>
          </a:blip>
          <a:srcRect b="0" l="4068" r="4078" t="0"/>
          <a:stretch/>
        </p:blipFill>
        <p:spPr>
          <a:xfrm>
            <a:off x="5146750" y="1184600"/>
            <a:ext cx="3997249" cy="32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"/>
          <p:cNvSpPr txBox="1"/>
          <p:nvPr>
            <p:ph idx="4294967295" type="title"/>
          </p:nvPr>
        </p:nvSpPr>
        <p:spPr>
          <a:xfrm>
            <a:off x="727650" y="285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CC4125"/>
                </a:solidFill>
              </a:rPr>
              <a:t>Problem Statement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36" name="Google Shape;236;p9"/>
          <p:cNvSpPr txBox="1"/>
          <p:nvPr>
            <p:ph idx="4294967295" type="body"/>
          </p:nvPr>
        </p:nvSpPr>
        <p:spPr>
          <a:xfrm>
            <a:off x="1020000" y="2100000"/>
            <a:ext cx="7104000" cy="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4292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</a:t>
            </a:r>
            <a:r>
              <a:rPr lang="en-GB" sz="2400">
                <a:solidFill>
                  <a:srgbClr val="24292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</a:t>
            </a:r>
            <a:r>
              <a:rPr lang="en-GB" sz="2400">
                <a:solidFill>
                  <a:srgbClr val="24292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predict whether the customers will report the claim on travel </a:t>
            </a:r>
            <a:r>
              <a:rPr lang="en-GB" sz="2400">
                <a:solidFill>
                  <a:srgbClr val="24292E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insurance.</a:t>
            </a:r>
            <a:endParaRPr b="1" sz="2400">
              <a:solidFill>
                <a:srgbClr val="24292E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4292E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rgbClr val="24292E"/>
              </a:solidFill>
              <a:highlight>
                <a:srgbClr val="F3F3F3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4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cxnSp>
        <p:nvCxnSpPr>
          <p:cNvPr id="237" name="Google Shape;237;p9"/>
          <p:cNvCxnSpPr/>
          <p:nvPr/>
        </p:nvCxnSpPr>
        <p:spPr>
          <a:xfrm>
            <a:off x="569100" y="1039450"/>
            <a:ext cx="80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654cacc77_1_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CC4125"/>
                </a:solidFill>
              </a:rPr>
              <a:t>Business</a:t>
            </a:r>
            <a:r>
              <a:rPr lang="en-GB">
                <a:solidFill>
                  <a:srgbClr val="CC4125"/>
                </a:solidFill>
              </a:rPr>
              <a:t> Problem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43" name="Google Shape;243;ga654cacc77_1_0"/>
          <p:cNvSpPr txBox="1"/>
          <p:nvPr>
            <p:ph idx="1" type="body"/>
          </p:nvPr>
        </p:nvSpPr>
        <p:spPr>
          <a:xfrm>
            <a:off x="826500" y="1950075"/>
            <a:ext cx="74910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Travel Insurance industry companies take risks over customers. 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Automatically predicting the claims f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rom the various travel insurance-related attributes, the model will predict the future claims and can help pricing and risk management 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team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 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sanction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claims.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CC4125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Stakeholders :</a:t>
            </a:r>
            <a:endParaRPr b="1" sz="1550">
              <a:solidFill>
                <a:srgbClr val="CC4125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Georgia"/>
              <a:buChar char="●"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CEO,Senior Management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Georgia"/>
              <a:buChar char="●"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CFO,Head of Finance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Georgia"/>
              <a:buChar char="●"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Risk Manager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270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"/>
              <a:buFont typeface="Georgia"/>
              <a:buChar char="●"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Director of Insurance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a654cacc77_5_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CC4125"/>
                </a:solidFill>
              </a:rPr>
              <a:t>Pain Point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49" name="Google Shape;249;ga654cacc77_5_16"/>
          <p:cNvSpPr txBox="1"/>
          <p:nvPr>
            <p:ph idx="1" type="body"/>
          </p:nvPr>
        </p:nvSpPr>
        <p:spPr>
          <a:xfrm>
            <a:off x="784500" y="2341425"/>
            <a:ext cx="74910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Sometimes </a:t>
            </a:r>
            <a:r>
              <a:rPr b="1"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False claims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are getting reported and hence company is experiencing revenue loss however at some time genuine claims are getting reported also leading to  lawsuit against the company</a:t>
            </a:r>
            <a:r>
              <a:rPr lang="en-GB" sz="1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.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False Positives is harmful for the business and we should look out for it to minimize financial loss.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654cacc77_5_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4125"/>
                </a:solidFill>
              </a:rPr>
              <a:t>Business and Data Science Metric 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255" name="Google Shape;255;ga654cacc77_5_21"/>
          <p:cNvSpPr txBox="1"/>
          <p:nvPr>
            <p:ph idx="1" type="body"/>
          </p:nvPr>
        </p:nvSpPr>
        <p:spPr>
          <a:xfrm>
            <a:off x="784500" y="2341425"/>
            <a:ext cx="74910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Business Metric: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Rate of claims 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sanctioned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not more than 10%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Data Science Metric:</a:t>
            </a:r>
            <a:r>
              <a:rPr lang="en-GB" sz="155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Precision_score</a:t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5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6" name="Google Shape;256;ga654cacc77_5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175" y="3335325"/>
            <a:ext cx="436245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/>
          <p:nvPr/>
        </p:nvSpPr>
        <p:spPr>
          <a:xfrm>
            <a:off x="831077" y="59600"/>
            <a:ext cx="15318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GB" sz="2900" u="none" cap="none" strike="noStrike">
                <a:solidFill>
                  <a:srgbClr val="CC4125"/>
                </a:solidFill>
                <a:latin typeface="Raleway"/>
                <a:ea typeface="Raleway"/>
                <a:cs typeface="Raleway"/>
                <a:sym typeface="Raleway"/>
              </a:rPr>
              <a:t>Data</a:t>
            </a:r>
            <a:endParaRPr b="1" i="0" sz="2900" u="none" cap="none" strike="noStrike">
              <a:solidFill>
                <a:srgbClr val="CC412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643350" y="682175"/>
            <a:ext cx="7602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noAutofit/>
          </a:bodyPr>
          <a:lstStyle/>
          <a:p>
            <a:pPr indent="0" lvl="0" marL="12700" marR="5080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-GB" sz="1300" u="sng" cap="none" strike="noStrike">
                <a:solidFill>
                  <a:srgbClr val="233A44"/>
                </a:solidFill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b="1" i="0" lang="en-GB" sz="1300" u="sng" cap="none" strike="noStrike">
                <a:latin typeface="Georgia"/>
                <a:ea typeface="Georgia"/>
                <a:cs typeface="Georgia"/>
                <a:sym typeface="Georgia"/>
              </a:rPr>
              <a:t>ataset Information</a:t>
            </a:r>
            <a:r>
              <a:rPr b="1" i="0" lang="en-GB" sz="1300" u="none" cap="none" strike="noStrike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0" lang="en-GB" sz="1300" u="none" cap="none" strike="noStrike">
                <a:latin typeface="Georgia"/>
                <a:ea typeface="Georgia"/>
                <a:cs typeface="Georgia"/>
                <a:sym typeface="Georgia"/>
              </a:rPr>
              <a:t>: </a:t>
            </a:r>
            <a:r>
              <a:rPr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training dataset consists of data corresponding to 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52310</a:t>
            </a:r>
            <a:r>
              <a:rPr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customers and the test dataset consists of </a:t>
            </a:r>
            <a:r>
              <a:rPr b="1"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22421</a:t>
            </a:r>
            <a:r>
              <a:rPr lang="en-GB" sz="13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customers. Following are the features of the dataset.</a:t>
            </a:r>
            <a:endParaRPr sz="1300"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12700" marR="5080" rtl="0" algn="l">
              <a:lnSpc>
                <a:spcPct val="115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sz="1200">
              <a:solidFill>
                <a:srgbClr val="233A44"/>
              </a:solidFill>
            </a:endParaRPr>
          </a:p>
        </p:txBody>
      </p:sp>
      <p:graphicFrame>
        <p:nvGraphicFramePr>
          <p:cNvPr id="263" name="Google Shape;263;p14"/>
          <p:cNvGraphicFramePr/>
          <p:nvPr/>
        </p:nvGraphicFramePr>
        <p:xfrm>
          <a:off x="643350" y="1429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{FB3D8886-8E64-4EB9-8968-3F3261914730}</a:tableStyleId>
              </a:tblPr>
              <a:tblGrid>
                <a:gridCol w="1107550"/>
                <a:gridCol w="699900"/>
                <a:gridCol w="2261225"/>
              </a:tblGrid>
              <a:tr h="448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Feature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Datatype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ID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identification record of every observation.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Agency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Name of agency 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Agency Type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Type of travel insurance agencies 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Distribution Channel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Distribution channel of travel insurance agencies 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Product Name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Name of the travel insurance products 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Duration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Duration of travel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Destination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object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Destination of travel 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9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Net Sales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float64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Amount of sales of travel insurance policies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Commision (in value)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float64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The commission received for travel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insurance agency.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9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Age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Age of insured (Age)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4" name="Google Shape;264;p14"/>
          <p:cNvGraphicFramePr/>
          <p:nvPr/>
        </p:nvGraphicFramePr>
        <p:xfrm>
          <a:off x="4993125" y="285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{FB3D8886-8E64-4EB9-8968-3F3261914730}</a:tableStyleId>
              </a:tblPr>
              <a:tblGrid>
                <a:gridCol w="1067425"/>
                <a:gridCol w="674525"/>
                <a:gridCol w="2179300"/>
              </a:tblGrid>
              <a:tr h="314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Target Column y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Datatype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000"/>
                        <a:t>Description</a:t>
                      </a:r>
                      <a:endParaRPr b="1" sz="1000"/>
                    </a:p>
                  </a:txBody>
                  <a:tcPr marT="19050" marB="19050" marR="28575" marL="28575" anchor="ctr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Claim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int64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Claim Status (Claim) 1(Yes) / 0(No)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19050" marB="19050" marR="28575" marL="28575" anchor="b">
                    <a:lnL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19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85757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